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20"/>
  </p:notesMasterIdLst>
  <p:handoutMasterIdLst>
    <p:handoutMasterId r:id="rId21"/>
  </p:handoutMasterIdLst>
  <p:sldIdLst>
    <p:sldId id="293" r:id="rId2"/>
    <p:sldId id="258" r:id="rId3"/>
    <p:sldId id="259" r:id="rId4"/>
    <p:sldId id="261" r:id="rId5"/>
    <p:sldId id="314" r:id="rId6"/>
    <p:sldId id="262" r:id="rId7"/>
    <p:sldId id="325" r:id="rId8"/>
    <p:sldId id="316" r:id="rId9"/>
    <p:sldId id="324" r:id="rId10"/>
    <p:sldId id="308" r:id="rId11"/>
    <p:sldId id="317" r:id="rId12"/>
    <p:sldId id="309" r:id="rId13"/>
    <p:sldId id="318" r:id="rId14"/>
    <p:sldId id="322" r:id="rId15"/>
    <p:sldId id="291" r:id="rId16"/>
    <p:sldId id="321" r:id="rId17"/>
    <p:sldId id="304" r:id="rId18"/>
    <p:sldId id="290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. Montgomery" initials="DM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467F"/>
    <a:srgbClr val="0079C1"/>
    <a:srgbClr val="8A2003"/>
    <a:srgbClr val="948671"/>
    <a:srgbClr val="6D8D24"/>
    <a:srgbClr val="BEC0C2"/>
    <a:srgbClr val="000000"/>
    <a:srgbClr val="F1C58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38" autoAdjust="0"/>
    <p:restoredTop sz="95428" autoAdjust="0"/>
  </p:normalViewPr>
  <p:slideViewPr>
    <p:cSldViewPr>
      <p:cViewPr>
        <p:scale>
          <a:sx n="90" d="100"/>
          <a:sy n="90" d="100"/>
        </p:scale>
        <p:origin x="-170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276"/>
    </p:cViewPr>
  </p:sorterViewPr>
  <p:notesViewPr>
    <p:cSldViewPr>
      <p:cViewPr varScale="1">
        <p:scale>
          <a:sx n="56" d="100"/>
          <a:sy n="56" d="100"/>
        </p:scale>
        <p:origin x="-2808" y="-9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11-07T19:03:28.386" idx="2">
    <p:pos x="10" y="10"/>
    <p:text>You can put in another slide on lit review.  This is a bit too condensed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7" charset="0"/>
                <a:cs typeface="Arial" charset="0"/>
              </a:defRPr>
            </a:lvl1pPr>
          </a:lstStyle>
          <a:p>
            <a:pPr>
              <a:defRPr/>
            </a:pPr>
            <a:fld id="{6417F8BA-5689-444F-9AEB-67F2841727B5}" type="datetime1">
              <a:rPr lang="en-US"/>
              <a:pPr>
                <a:defRPr/>
              </a:pPr>
              <a:t>11/8/2013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2010 Northcentral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7" charset="0"/>
                <a:cs typeface="Arial" charset="0"/>
              </a:defRPr>
            </a:lvl1pPr>
          </a:lstStyle>
          <a:p>
            <a:pPr>
              <a:defRPr/>
            </a:pPr>
            <a:fld id="{E4ED2F8B-0774-4995-BD74-766EA2FF67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7" charset="0"/>
                <a:cs typeface="Arial" charset="0"/>
              </a:defRPr>
            </a:lvl1pPr>
          </a:lstStyle>
          <a:p>
            <a:pPr>
              <a:defRPr/>
            </a:pPr>
            <a:fld id="{07904336-A350-4111-BA9B-F472D8806AFA}" type="datetime1">
              <a:rPr lang="en-US"/>
              <a:pPr>
                <a:defRPr/>
              </a:pPr>
              <a:t>11/8/2013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2010 Northcentral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7" charset="0"/>
                <a:cs typeface="Arial" charset="0"/>
              </a:defRPr>
            </a:lvl1pPr>
          </a:lstStyle>
          <a:p>
            <a:pPr>
              <a:defRPr/>
            </a:pPr>
            <a:fld id="{3C18D84E-3FC2-4DBA-AF0E-957DA51B63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Calibri" pitchFamily="34" charset="0"/>
              <a:buAutoNum type="arabicPeriod"/>
            </a:pPr>
            <a:endParaRPr lang="en-US" sz="110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100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buFontTx/>
              <a:buAutoNum type="arabicPeriod"/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50000"/>
              </a:spcBef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50000"/>
              </a:spcBef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NCU-Logo.jpg"/>
          <p:cNvPicPr>
            <a:picLocks noChangeAspect="1"/>
          </p:cNvPicPr>
          <p:nvPr/>
        </p:nvPicPr>
        <p:blipFill>
          <a:blip r:embed="rId2" cstate="print"/>
          <a:srcRect b="46274"/>
          <a:stretch>
            <a:fillRect/>
          </a:stretch>
        </p:blipFill>
        <p:spPr bwMode="auto">
          <a:xfrm>
            <a:off x="3086100" y="4724400"/>
            <a:ext cx="29718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NCU-Logo.jpg"/>
          <p:cNvPicPr>
            <a:picLocks noChangeAspect="1"/>
          </p:cNvPicPr>
          <p:nvPr userDrawn="1"/>
        </p:nvPicPr>
        <p:blipFill>
          <a:blip r:embed="rId2" cstate="print"/>
          <a:srcRect b="46274"/>
          <a:stretch>
            <a:fillRect/>
          </a:stretch>
        </p:blipFill>
        <p:spPr bwMode="auto">
          <a:xfrm>
            <a:off x="3086100" y="4724400"/>
            <a:ext cx="29718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7696200" y="6553200"/>
            <a:ext cx="1371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dirty="0" smtClean="0"/>
              <a:t>Revision Date: 2/26/2012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990600"/>
          </a:xfrm>
        </p:spPr>
        <p:txBody>
          <a:bodyPr/>
          <a:lstStyle>
            <a:lvl1pPr algn="ctr">
              <a:defRPr sz="4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609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304800" y="6553200"/>
            <a:ext cx="2895600" cy="365125"/>
          </a:xfrm>
        </p:spPr>
        <p:txBody>
          <a:bodyPr/>
          <a:lstStyle>
            <a:lvl1pPr algn="ct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Copyright 2010 Northcentral University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0"/>
            <a:ext cx="5486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2010 Northcentral University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NCU-Logo.jpg"/>
          <p:cNvPicPr>
            <a:picLocks noChangeAspect="1"/>
          </p:cNvPicPr>
          <p:nvPr/>
        </p:nvPicPr>
        <p:blipFill>
          <a:blip r:embed="rId2" cstate="print"/>
          <a:srcRect b="46274"/>
          <a:stretch>
            <a:fillRect/>
          </a:stretch>
        </p:blipFill>
        <p:spPr bwMode="auto">
          <a:xfrm>
            <a:off x="3086100" y="4724400"/>
            <a:ext cx="29718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 descr="NCU-Logo.jpg"/>
          <p:cNvPicPr>
            <a:picLocks noChangeAspect="1"/>
          </p:cNvPicPr>
          <p:nvPr userDrawn="1"/>
        </p:nvPicPr>
        <p:blipFill>
          <a:blip r:embed="rId2" cstate="print"/>
          <a:srcRect b="46274"/>
          <a:stretch>
            <a:fillRect/>
          </a:stretch>
        </p:blipFill>
        <p:spPr bwMode="auto">
          <a:xfrm>
            <a:off x="3086100" y="4724400"/>
            <a:ext cx="29718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990600"/>
          </a:xfrm>
        </p:spPr>
        <p:txBody>
          <a:bodyPr/>
          <a:lstStyle>
            <a:lvl1pPr algn="ctr">
              <a:defRPr sz="4000" b="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304800" y="6553200"/>
            <a:ext cx="2895600" cy="365125"/>
          </a:xfrm>
        </p:spPr>
        <p:txBody>
          <a:bodyPr/>
          <a:lstStyle>
            <a:lvl1pPr algn="ct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Copyright 2010 Northcentral University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5486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83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228600" y="6569075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2010 Northcentral University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2010 Northcentral University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06562"/>
            <a:ext cx="4040188" cy="4465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668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06562"/>
            <a:ext cx="4041775" cy="4465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304800" y="6553200"/>
            <a:ext cx="2895600" cy="365125"/>
          </a:xfrm>
        </p:spPr>
        <p:txBody>
          <a:bodyPr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Copyright 2010 Northcentral University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0" y="0"/>
            <a:ext cx="5334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304800" y="6553200"/>
            <a:ext cx="2895600" cy="365125"/>
          </a:xfrm>
        </p:spPr>
        <p:txBody>
          <a:bodyPr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Copyright 2010 Northcentral University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3048000" y="0"/>
            <a:ext cx="533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2800" b="1" dirty="0" smtClean="0">
                <a:solidFill>
                  <a:schemeClr val="bg1"/>
                </a:solidFill>
                <a:latin typeface="Calibri" pitchFamily="-107" charset="0"/>
              </a:rPr>
              <a:t>Click to edit title style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3048000" y="0"/>
            <a:ext cx="533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2800" b="1" dirty="0" smtClean="0">
                <a:solidFill>
                  <a:schemeClr val="bg1"/>
                </a:solidFill>
                <a:latin typeface="Calibri" pitchFamily="-107" charset="0"/>
              </a:rPr>
              <a:t>Click to edit 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0600"/>
            <a:ext cx="5111750" cy="5135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09800"/>
            <a:ext cx="3008313" cy="3916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304800" y="6553200"/>
            <a:ext cx="2895600" cy="365125"/>
          </a:xfrm>
        </p:spPr>
        <p:txBody>
          <a:bodyPr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Copyright 2010 Northcentral University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3048000" y="0"/>
            <a:ext cx="533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2800" b="1" dirty="0" smtClean="0">
                <a:solidFill>
                  <a:schemeClr val="bg1"/>
                </a:solidFill>
                <a:latin typeface="Calibri" pitchFamily="-107" charset="0"/>
              </a:rPr>
              <a:t>Click to edit title style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3048000" y="0"/>
            <a:ext cx="533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2800" b="1" dirty="0" smtClean="0">
                <a:solidFill>
                  <a:schemeClr val="bg1"/>
                </a:solidFill>
                <a:latin typeface="Calibri" pitchFamily="-107" charset="0"/>
              </a:rPr>
              <a:t>Click to edit 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799"/>
            <a:ext cx="5486400" cy="36607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304800" y="6553200"/>
            <a:ext cx="2895600" cy="365125"/>
          </a:xfrm>
        </p:spPr>
        <p:txBody>
          <a:bodyPr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Copyright 2010 Northcentral University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05575"/>
            <a:ext cx="12954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819400" y="0"/>
            <a:ext cx="548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69075"/>
            <a:ext cx="236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2010 Northcentral University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7" r:id="rId1"/>
    <p:sldLayoutId id="2147484508" r:id="rId2"/>
    <p:sldLayoutId id="2147484509" r:id="rId3"/>
    <p:sldLayoutId id="2147484505" r:id="rId4"/>
    <p:sldLayoutId id="2147484510" r:id="rId5"/>
    <p:sldLayoutId id="2147484511" r:id="rId6"/>
    <p:sldLayoutId id="2147484512" r:id="rId7"/>
    <p:sldLayoutId id="2147484513" r:id="rId8"/>
    <p:sldLayoutId id="2147484514" r:id="rId9"/>
    <p:sldLayoutId id="2147484506" r:id="rId10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n-lt"/>
          <a:ea typeface="ＭＳ Ｐゴシック" pitchFamily="-107" charset="-128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pitchFamily="-107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pitchFamily="-107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pitchFamily="-107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pitchFamily="-107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Font typeface="Calibri" pitchFamily="34" charset="0"/>
        <a:buChar char="-"/>
        <a:defRPr sz="28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Font typeface="Calibri" pitchFamily="34" charset="0"/>
        <a:buChar char="-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Font typeface="Calibri" pitchFamily="34" charset="0"/>
        <a:buChar char="-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Font typeface="Calibri" pitchFamily="34" charset="0"/>
        <a:buChar char="-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Shannon Voyles</a:t>
            </a:r>
            <a:br>
              <a:rPr lang="en-US" sz="2400" smtClean="0">
                <a:ea typeface="ＭＳ Ｐゴシック" pitchFamily="34" charset="-128"/>
              </a:rPr>
            </a:br>
            <a:r>
              <a:rPr lang="en-US" sz="2400" smtClean="0">
                <a:ea typeface="ＭＳ Ｐゴシック" pitchFamily="34" charset="-128"/>
              </a:rPr>
              <a:t>School of Education</a:t>
            </a:r>
            <a:br>
              <a:rPr lang="en-US" sz="2400" smtClean="0">
                <a:ea typeface="ＭＳ Ｐゴシック" pitchFamily="34" charset="-128"/>
              </a:rPr>
            </a:br>
            <a:r>
              <a:rPr lang="en-US" sz="2400" smtClean="0">
                <a:ea typeface="ＭＳ Ｐゴシック" pitchFamily="34" charset="-128"/>
              </a:rPr>
              <a:t>Northcentral University</a:t>
            </a:r>
            <a:br>
              <a:rPr lang="en-US" sz="2400" smtClean="0">
                <a:ea typeface="ＭＳ Ｐゴシック" pitchFamily="34" charset="-128"/>
              </a:rPr>
            </a:br>
            <a:r>
              <a:rPr lang="en-US" sz="2400" smtClean="0">
                <a:ea typeface="ＭＳ Ｐゴシック" pitchFamily="34" charset="-128"/>
              </a:rPr>
              <a:t>Prescott Valley, AZ</a:t>
            </a:r>
            <a:br>
              <a:rPr lang="en-US" sz="2400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endParaRPr lang="en-US" smtClean="0">
              <a:ea typeface="ＭＳ Ｐゴシック" pitchFamily="34" charset="-128"/>
            </a:endParaRP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5105400" y="4724400"/>
            <a:ext cx="4038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Committee Chair: Dr. Helen Zaikina-Montgomery</a:t>
            </a:r>
          </a:p>
          <a:p>
            <a:r>
              <a:rPr lang="en-US" sz="1400"/>
              <a:t>Committee Member: Dr. Tim Delicath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10244" name="TextBox 1"/>
          <p:cNvSpPr txBox="1">
            <a:spLocks noChangeArrowheads="1"/>
          </p:cNvSpPr>
          <p:nvPr/>
        </p:nvSpPr>
        <p:spPr bwMode="auto">
          <a:xfrm>
            <a:off x="685800" y="990600"/>
            <a:ext cx="7543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How Online Learners Perceive Preparedness and Learning After Discovering Personal Learning-Style Preferences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Research Question 1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165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t>How do first time online students incorporate knowledge about their learning styles into their perceptions of online learning? </a:t>
            </a:r>
            <a:r>
              <a:rPr lang="en-US" sz="2000" b="1" smtClean="0">
                <a:ea typeface="ＭＳ Ｐゴシック" pitchFamily="34" charset="-128"/>
              </a:rPr>
              <a:t>	</a:t>
            </a:r>
          </a:p>
          <a:p>
            <a:pPr marL="0" indent="0" algn="ctr">
              <a:buFont typeface="Arial" charset="0"/>
              <a:buNone/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Research Question 1 Findings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2057400"/>
          <a:ext cx="6705600" cy="304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3920"/>
                <a:gridCol w="2011680"/>
              </a:tblGrid>
              <a:tr h="851548">
                <a:tc>
                  <a:txBody>
                    <a:bodyPr/>
                    <a:lstStyle/>
                    <a:p>
                      <a:r>
                        <a:rPr lang="en-US" dirty="0" smtClean="0"/>
                        <a:t>Theme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participants</a:t>
                      </a:r>
                      <a:endParaRPr lang="en-US" dirty="0"/>
                    </a:p>
                  </a:txBody>
                  <a:tcPr/>
                </a:tc>
              </a:tr>
              <a:tr h="493357">
                <a:tc>
                  <a:txBody>
                    <a:bodyPr/>
                    <a:lstStyle/>
                    <a:p>
                      <a:r>
                        <a:rPr lang="en-US" dirty="0" smtClean="0"/>
                        <a:t>Made no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(43%)</a:t>
                      </a:r>
                      <a:endParaRPr lang="en-US" dirty="0"/>
                    </a:p>
                  </a:txBody>
                  <a:tcPr/>
                </a:tc>
              </a:tr>
              <a:tr h="851548">
                <a:tc>
                  <a:txBody>
                    <a:bodyPr/>
                    <a:lstStyle/>
                    <a:p>
                      <a:r>
                        <a:rPr lang="en-US" dirty="0" smtClean="0"/>
                        <a:t>Gained more confidence, felt less intimidation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(43%)</a:t>
                      </a:r>
                      <a:endParaRPr lang="en-US" dirty="0"/>
                    </a:p>
                  </a:txBody>
                  <a:tcPr/>
                </a:tc>
              </a:tr>
              <a:tr h="851548">
                <a:tc>
                  <a:txBody>
                    <a:bodyPr/>
                    <a:lstStyle/>
                    <a:p>
                      <a:r>
                        <a:rPr lang="en-US" dirty="0" smtClean="0"/>
                        <a:t>Realized online was more suited to some learning styles than to other styles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(36%)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00" name="Rectangle 6"/>
          <p:cNvSpPr>
            <a:spLocks noChangeArrowheads="1"/>
          </p:cNvSpPr>
          <p:nvPr/>
        </p:nvSpPr>
        <p:spPr bwMode="auto">
          <a:xfrm>
            <a:off x="2133600" y="1066800"/>
            <a:ext cx="449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Arial" charset="0"/>
              <a:buNone/>
            </a:pPr>
            <a:r>
              <a:rPr lang="en-US" i="1"/>
              <a:t>Themes Identified in Research Question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Research Question 2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165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t>How do first time online students incorporate knowledge about their learning styles in terms of their feelings of preparedness for online learning?</a:t>
            </a:r>
            <a:endParaRPr lang="en-US" smtClean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endParaRPr lang="en-US" sz="140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Research Question 2 Findings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1295400"/>
            <a:ext cx="76962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i="1" dirty="0">
                <a:latin typeface="+mn-lt"/>
              </a:rPr>
              <a:t>Themes Identified in Research Question 2</a:t>
            </a:r>
            <a:endParaRPr lang="en-US" sz="2000" b="1" i="1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3000" y="2133600"/>
          <a:ext cx="6781800" cy="2738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8625"/>
                <a:gridCol w="2543175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Themes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participants</a:t>
                      </a:r>
                      <a:endParaRPr lang="en-US" dirty="0"/>
                    </a:p>
                  </a:txBody>
                  <a:tcPr/>
                </a:tc>
              </a:tr>
              <a:tr h="532306">
                <a:tc>
                  <a:txBody>
                    <a:bodyPr/>
                    <a:lstStyle/>
                    <a:p>
                      <a:r>
                        <a:rPr lang="en-US" dirty="0" smtClean="0"/>
                        <a:t>Felt more prepared for online learning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 (50%)</a:t>
                      </a:r>
                      <a:endParaRPr lang="en-US" dirty="0"/>
                    </a:p>
                  </a:txBody>
                  <a:tcPr/>
                </a:tc>
              </a:tr>
              <a:tr h="532306">
                <a:tc>
                  <a:txBody>
                    <a:bodyPr/>
                    <a:lstStyle/>
                    <a:p>
                      <a:r>
                        <a:rPr lang="en-US" dirty="0" smtClean="0"/>
                        <a:t>Changing the study environment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(29%)</a:t>
                      </a:r>
                      <a:endParaRPr lang="en-US" dirty="0"/>
                    </a:p>
                  </a:txBody>
                  <a:tcPr/>
                </a:tc>
              </a:tr>
              <a:tr h="532306">
                <a:tc>
                  <a:txBody>
                    <a:bodyPr/>
                    <a:lstStyle/>
                    <a:p>
                      <a:r>
                        <a:rPr lang="en-US" dirty="0" smtClean="0"/>
                        <a:t>Changing the approach to studying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(71%)</a:t>
                      </a:r>
                      <a:endParaRPr lang="en-US" dirty="0"/>
                    </a:p>
                  </a:txBody>
                  <a:tcPr/>
                </a:tc>
              </a:tr>
              <a:tr h="532306">
                <a:tc>
                  <a:txBody>
                    <a:bodyPr/>
                    <a:lstStyle/>
                    <a:p>
                      <a:r>
                        <a:rPr lang="en-US" dirty="0" smtClean="0"/>
                        <a:t>Becoming aware of one’s own style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 (93%)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7239000" cy="49831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Limitations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 smtClean="0"/>
              <a:t>Small, uniform sample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 smtClean="0"/>
              <a:t>Single university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 smtClean="0"/>
              <a:t>Data </a:t>
            </a:r>
            <a:r>
              <a:rPr lang="en-US" dirty="0" smtClean="0"/>
              <a:t>collection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 smtClean="0"/>
              <a:t>Personal bias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 smtClean="0"/>
              <a:t>Limited recall from participants</a:t>
            </a:r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819400" y="0"/>
            <a:ext cx="5486400" cy="6096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Research Implications</a:t>
            </a:r>
          </a:p>
        </p:txBody>
      </p:sp>
      <p:sp>
        <p:nvSpPr>
          <p:cNvPr id="26627" name="Rectangle 6"/>
          <p:cNvSpPr>
            <a:spLocks noGrp="1"/>
          </p:cNvSpPr>
          <p:nvPr>
            <p:ph type="body" idx="4294967295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 marL="57150" indent="0">
              <a:lnSpc>
                <a:spcPct val="80000"/>
              </a:lnSpc>
              <a:buFont typeface="Arial" charset="0"/>
              <a:buNone/>
              <a:defRPr/>
            </a:pPr>
            <a:r>
              <a:rPr lang="en-US" sz="2800" dirty="0" smtClean="0"/>
              <a:t>Research Question 1</a:t>
            </a:r>
          </a:p>
          <a:p>
            <a:pPr indent="-285750">
              <a:lnSpc>
                <a:spcPct val="80000"/>
              </a:lnSpc>
              <a:defRPr/>
            </a:pPr>
            <a:r>
              <a:rPr lang="en-US" sz="2000" dirty="0" smtClean="0"/>
              <a:t>Some participants experienced a change in their perceptions of online learning without being consciously aware that their perceptions had changed.</a:t>
            </a:r>
          </a:p>
          <a:p>
            <a:pPr indent="-285750">
              <a:lnSpc>
                <a:spcPct val="80000"/>
              </a:lnSpc>
              <a:defRPr/>
            </a:pPr>
            <a:r>
              <a:rPr lang="en-US" sz="2000" dirty="0" smtClean="0"/>
              <a:t>Participants began to incorporate the knowledge of their results quickly.</a:t>
            </a:r>
          </a:p>
          <a:p>
            <a:pPr indent="-285750">
              <a:lnSpc>
                <a:spcPct val="80000"/>
              </a:lnSpc>
              <a:defRPr/>
            </a:pPr>
            <a:r>
              <a:rPr lang="en-US" sz="2000" dirty="0" smtClean="0"/>
              <a:t>The findings imply that enabling online learners to become aware of their personal learning styles may improve their academic performance.</a:t>
            </a:r>
          </a:p>
          <a:p>
            <a:pPr indent="-285750">
              <a:lnSpc>
                <a:spcPct val="80000"/>
              </a:lnSpc>
              <a:defRPr/>
            </a:pPr>
            <a:endParaRPr lang="en-US" sz="2000" dirty="0" smtClean="0"/>
          </a:p>
          <a:p>
            <a:pPr marL="57150" indent="0">
              <a:lnSpc>
                <a:spcPct val="80000"/>
              </a:lnSpc>
              <a:buFont typeface="Arial" charset="0"/>
              <a:buNone/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en-US" sz="2800" dirty="0" smtClean="0"/>
              <a:t>Research Question 2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Educating students about their learning styles is beneficial.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Providing participants with information regarding their personal learning styles, 10 of 14 participants made changes to their approach to learning.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Participants reported discovering that online learning is better suited to some learning styles more than others.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endParaRPr lang="en-US" sz="2800" dirty="0" smtClean="0"/>
          </a:p>
          <a:p>
            <a:pPr lvl="1">
              <a:lnSpc>
                <a:spcPct val="80000"/>
              </a:lnSpc>
              <a:defRPr/>
            </a:pPr>
            <a:endParaRPr lang="en-US" sz="2400" dirty="0" smtClean="0"/>
          </a:p>
        </p:txBody>
      </p:sp>
      <p:sp>
        <p:nvSpPr>
          <p:cNvPr id="23556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934200" y="655320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D3493C31-18D4-4393-96F6-785E96CC6124}" type="slidenum">
              <a:rPr lang="en-US" sz="800"/>
              <a:pPr algn="r"/>
              <a:t>15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Future Research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219200"/>
            <a:ext cx="8077200" cy="4953000"/>
          </a:xfrm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It is recommended that future researchers complete face-to-face interviews</a:t>
            </a:r>
            <a:endParaRPr lang="en-US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Future researchers should conduct a longitudinal study to determine the effects on performance and perception over time and possibly throughout a degree program</a:t>
            </a:r>
            <a:endParaRPr lang="en-US" dirty="0"/>
          </a:p>
          <a:p>
            <a:pPr marL="0" indent="0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A quantitative follow-up study that include data such as grade point average, multiple surveys, and more participants could also greatly contribute.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Conclusion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ea typeface="ＭＳ Ｐゴシック" pitchFamily="34" charset="-128"/>
              </a:rPr>
              <a:t>The results of this study indicated that many of the participants experienced a change in their perceptions of inline learning, in some cases without being aware that their perceptions had changed.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ea typeface="ＭＳ Ｐゴシック" pitchFamily="34" charset="-128"/>
              </a:rPr>
              <a:t>The findings imply that knowledge of personal learning styles is beneficial and may enable students to improve their academic performance.</a:t>
            </a:r>
          </a:p>
          <a:p>
            <a:pPr>
              <a:lnSpc>
                <a:spcPct val="80000"/>
              </a:lnSpc>
            </a:pPr>
            <a:endParaRPr lang="en-US" sz="20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20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 smtClean="0">
              <a:ea typeface="ＭＳ Ｐゴシック" pitchFamily="34" charset="-128"/>
            </a:endParaRPr>
          </a:p>
        </p:txBody>
      </p:sp>
      <p:sp>
        <p:nvSpPr>
          <p:cNvPr id="25604" name="Slide Number Placeholder 1"/>
          <p:cNvSpPr txBox="1">
            <a:spLocks noGrp="1"/>
          </p:cNvSpPr>
          <p:nvPr/>
        </p:nvSpPr>
        <p:spPr bwMode="auto">
          <a:xfrm>
            <a:off x="7010400" y="655320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71543B5-3E1D-4AC4-BD1C-177AC2287E61}" type="slidenum">
              <a:rPr lang="en-US" sz="800"/>
              <a:pPr algn="r"/>
              <a:t>17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1295400" y="2667000"/>
            <a:ext cx="6248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0">
                <a:latin typeface="Calibri" pitchFamily="34" charset="0"/>
              </a:rPr>
              <a:t>Questions?</a:t>
            </a:r>
          </a:p>
        </p:txBody>
      </p:sp>
      <p:sp>
        <p:nvSpPr>
          <p:cNvPr id="26627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934200" y="655320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516A32EA-0BAD-48C5-8960-A58D1BE8B22E}" type="slidenum">
              <a:rPr lang="en-US" sz="800"/>
              <a:pPr algn="r"/>
              <a:t>18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Overview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307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>
                <a:ea typeface="ＭＳ Ｐゴシック" pitchFamily="34" charset="-128"/>
              </a:rPr>
              <a:t>Introduction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Background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Research Problem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Purpose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Research Questions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ea typeface="ＭＳ Ｐゴシック" pitchFamily="34" charset="-128"/>
              </a:rPr>
              <a:t>Literature Review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ea typeface="ＭＳ Ｐゴシック" pitchFamily="34" charset="-128"/>
              </a:rPr>
              <a:t>Research Methods and Design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ea typeface="ＭＳ Ｐゴシック" pitchFamily="34" charset="-128"/>
              </a:rPr>
              <a:t>Data Collection, Processing, and Analysis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ea typeface="ＭＳ Ｐゴシック" pitchFamily="34" charset="-128"/>
              </a:rPr>
              <a:t>Findings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ea typeface="ＭＳ Ｐゴシック" pitchFamily="34" charset="-128"/>
              </a:rPr>
              <a:t>Implications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ea typeface="ＭＳ Ｐゴシック" pitchFamily="34" charset="-128"/>
              </a:rPr>
              <a:t>Recommendations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18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18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934200" y="655320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DE8D0E94-E9BC-48BD-A2DD-79B2CE7DBF06}" type="slidenum">
              <a:rPr lang="en-US" sz="800"/>
              <a:pPr algn="r"/>
              <a:t>2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 txBox="1">
            <a:spLocks noGrp="1"/>
          </p:cNvSpPr>
          <p:nvPr/>
        </p:nvSpPr>
        <p:spPr bwMode="auto">
          <a:xfrm>
            <a:off x="8153400" y="6505575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000" b="1">
              <a:latin typeface="Calibri" pitchFamily="34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Background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622300"/>
            <a:ext cx="87630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400" dirty="0" smtClean="0"/>
              <a:t>In 2011, there were an estimated 12.2 million online students in the United States (Brown, 2011).</a:t>
            </a: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400" dirty="0" smtClean="0"/>
              <a:t>An estimated 50% of online students withdraw from online courses (Gravel, 2012). 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000" dirty="0" smtClean="0"/>
              <a:t>Difficulty they find in changing their learning habits to meet the demands of online learning (Hsieh &amp; Dwyer, 2009). </a:t>
            </a:r>
          </a:p>
          <a:p>
            <a:pPr lvl="1" eaLnBrk="1" hangingPunct="1">
              <a:lnSpc>
                <a:spcPct val="80000"/>
              </a:lnSpc>
              <a:buNone/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400" dirty="0" smtClean="0"/>
              <a:t>Many students lack metacognition (Felder, 1993; </a:t>
            </a:r>
            <a:r>
              <a:rPr lang="en-US" sz="2400" dirty="0" err="1" smtClean="0"/>
              <a:t>Heidari</a:t>
            </a:r>
            <a:r>
              <a:rPr lang="en-US" sz="2400" dirty="0" smtClean="0"/>
              <a:t> &amp; </a:t>
            </a:r>
            <a:r>
              <a:rPr lang="en-US" sz="2400" dirty="0" err="1" smtClean="0"/>
              <a:t>Bahrami</a:t>
            </a:r>
            <a:r>
              <a:rPr lang="en-US" sz="2400" dirty="0" smtClean="0"/>
              <a:t>, 20120, &amp; </a:t>
            </a:r>
            <a:r>
              <a:rPr lang="en-US" sz="2400" dirty="0" err="1" smtClean="0"/>
              <a:t>Vukman</a:t>
            </a:r>
            <a:r>
              <a:rPr lang="en-US" sz="2400" dirty="0" smtClean="0"/>
              <a:t>, 2012). </a:t>
            </a: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400" dirty="0" smtClean="0"/>
              <a:t>First time online learners must self-regulate and self-discipline (Dabbagh, 2007).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sz="2400" dirty="0"/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sz="2400" dirty="0"/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endParaRPr lang="en-US" sz="2000" dirty="0" smtClean="0"/>
          </a:p>
          <a:p>
            <a:pPr algn="ctr" eaLnBrk="1" hangingPunct="1">
              <a:lnSpc>
                <a:spcPct val="80000"/>
              </a:lnSpc>
              <a:buFontTx/>
              <a:buChar char="•"/>
              <a:defRPr/>
            </a:pPr>
            <a:endParaRPr lang="en-US" sz="2000" dirty="0" smtClean="0"/>
          </a:p>
          <a:p>
            <a:pPr algn="ctr" eaLnBrk="1" hangingPunct="1">
              <a:lnSpc>
                <a:spcPct val="80000"/>
              </a:lnSpc>
              <a:buFontTx/>
              <a:buChar char="•"/>
              <a:defRPr/>
            </a:pPr>
            <a:endParaRPr lang="en-US" sz="2000" dirty="0" smtClean="0"/>
          </a:p>
        </p:txBody>
      </p:sp>
      <p:sp>
        <p:nvSpPr>
          <p:cNvPr id="12293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934200" y="655320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C72CE815-0C75-4566-A58F-A8470FBF7B4A}" type="slidenum">
              <a:rPr lang="en-US" sz="800"/>
              <a:pPr algn="r"/>
              <a:t>3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 txBox="1">
            <a:spLocks noGrp="1"/>
          </p:cNvSpPr>
          <p:nvPr/>
        </p:nvSpPr>
        <p:spPr bwMode="auto">
          <a:xfrm>
            <a:off x="8153400" y="6505575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000" b="1">
              <a:latin typeface="Calibri" pitchFamily="34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Research Problem and Purpose</a:t>
            </a:r>
          </a:p>
        </p:txBody>
      </p:sp>
      <p:sp>
        <p:nvSpPr>
          <p:cNvPr id="13316" name="Rectangle 10"/>
          <p:cNvSpPr>
            <a:spLocks noGrp="1"/>
          </p:cNvSpPr>
          <p:nvPr>
            <p:ph type="body" idx="4294967295"/>
          </p:nvPr>
        </p:nvSpPr>
        <p:spPr>
          <a:xfrm>
            <a:off x="150813" y="638175"/>
            <a:ext cx="8916987" cy="60960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0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ea typeface="ＭＳ Ｐゴシック" pitchFamily="34" charset="-128"/>
              </a:rPr>
              <a:t>The </a:t>
            </a:r>
            <a:r>
              <a:rPr lang="en-US" sz="2800" dirty="0" smtClean="0">
                <a:ea typeface="ＭＳ Ｐゴシック" pitchFamily="34" charset="-128"/>
              </a:rPr>
              <a:t>problem addressed in this study was that the way in which students incorporated knowledge about their own learning styles into their self-concept as learners and their perceptions of preparedness to be an online student has not been understood (Cagiltay, 2008; Evans et al., 2010; Featro, 2011; Graf et al., 2009; Hsieh &amp; Dwyer, 2009; Milligan &amp; Buckenmeyer, 2008; Park &amp; Choi, 2009; van Rensburg, 2009).  </a:t>
            </a:r>
            <a:endParaRPr lang="en-US" sz="28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ea typeface="ＭＳ Ｐゴシック" pitchFamily="34" charset="-128"/>
              </a:rPr>
              <a:t>The </a:t>
            </a:r>
            <a:r>
              <a:rPr lang="en-US" sz="2800" dirty="0" smtClean="0">
                <a:ea typeface="ＭＳ Ｐゴシック" pitchFamily="34" charset="-128"/>
              </a:rPr>
              <a:t>purpose of this qualitative single-case study was to discover how students incorporated knowledge about their personal learning preferences into their perceptions of preparedness in the online college classroom and of online learning in general.   </a:t>
            </a:r>
          </a:p>
        </p:txBody>
      </p:sp>
      <p:sp>
        <p:nvSpPr>
          <p:cNvPr id="13317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55320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6F4974CA-6701-418A-8140-828C6EC7E42B}" type="slidenum">
              <a:rPr lang="en-US" sz="800"/>
              <a:pPr algn="r"/>
              <a:t>4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Research Questions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143000"/>
            <a:ext cx="6781800" cy="5029200"/>
          </a:xfrm>
        </p:spPr>
        <p:txBody>
          <a:bodyPr/>
          <a:lstStyle/>
          <a:p>
            <a:endParaRPr lang="en-US" sz="1400" b="1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r>
              <a:rPr lang="en-US" b="1" dirty="0" err="1" smtClean="0">
                <a:solidFill>
                  <a:srgbClr val="000000"/>
                </a:solidFill>
                <a:ea typeface="ＭＳ Ｐゴシック" pitchFamily="34" charset="-128"/>
              </a:rPr>
              <a:t>RQ</a:t>
            </a: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 1. How do first time online students incorporate knowledge about their learning styles into their perceptions of online learning?</a:t>
            </a:r>
          </a:p>
          <a:p>
            <a:pPr>
              <a:buFont typeface="Arial" charset="0"/>
              <a:buNone/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 </a:t>
            </a:r>
          </a:p>
          <a:p>
            <a:r>
              <a:rPr lang="en-US" b="1" dirty="0" err="1" smtClean="0">
                <a:solidFill>
                  <a:srgbClr val="000000"/>
                </a:solidFill>
                <a:ea typeface="ＭＳ Ｐゴシック" pitchFamily="34" charset="-128"/>
              </a:rPr>
              <a:t>RQ</a:t>
            </a: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 2. How do first time online students incorporate knowledge about their learning styles in terms of their feelings of preparedness for online learning? </a:t>
            </a:r>
          </a:p>
          <a:p>
            <a:endParaRPr lang="en-US" sz="1400" b="1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>
              <a:buFont typeface="Arial" charset="0"/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 txBox="1">
            <a:spLocks noGrp="1"/>
          </p:cNvSpPr>
          <p:nvPr/>
        </p:nvSpPr>
        <p:spPr bwMode="auto">
          <a:xfrm>
            <a:off x="8153400" y="6505575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000" b="1">
              <a:latin typeface="Calibri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Literature Review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914400"/>
            <a:ext cx="71628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Metacognition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Person variables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Self-knowledge</a:t>
            </a:r>
          </a:p>
          <a:p>
            <a:pPr marL="457200" lvl="1" indent="0" eaLnBrk="1" hangingPunct="1">
              <a:lnSpc>
                <a:spcPct val="80000"/>
              </a:lnSpc>
              <a:spcBef>
                <a:spcPct val="50000"/>
              </a:spcBef>
              <a:buFont typeface="Calibri" pitchFamily="34" charset="0"/>
              <a:buNone/>
              <a:defRPr/>
            </a:pPr>
            <a:endParaRPr lang="en-US" dirty="0" smtClean="0"/>
          </a:p>
          <a:p>
            <a:pPr marL="457200" lvl="1" indent="0" eaLnBrk="1" hangingPunct="1">
              <a:lnSpc>
                <a:spcPct val="80000"/>
              </a:lnSpc>
              <a:spcBef>
                <a:spcPct val="50000"/>
              </a:spcBef>
              <a:buFont typeface="Calibri" pitchFamily="34" charset="0"/>
              <a:buNone/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Online learning</a:t>
            </a:r>
          </a:p>
          <a:p>
            <a:pPr lvl="1" indent="-342900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Growth</a:t>
            </a:r>
            <a:endParaRPr lang="en-US" dirty="0" smtClean="0"/>
          </a:p>
          <a:p>
            <a:pPr lvl="1" indent="-342900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Learner characteristics</a:t>
            </a:r>
          </a:p>
          <a:p>
            <a:pPr lvl="1" indent="-342900" eaLnBrk="1" hangingPunct="1">
              <a:lnSpc>
                <a:spcPct val="80000"/>
              </a:lnSpc>
              <a:spcBef>
                <a:spcPct val="50000"/>
              </a:spcBef>
              <a:buFont typeface="Calibri" pitchFamily="34" charset="0"/>
              <a:buNone/>
              <a:defRPr/>
            </a:pPr>
            <a:endParaRPr lang="en-US" dirty="0"/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None/>
              <a:defRPr/>
            </a:pPr>
            <a:endParaRPr lang="en-US" dirty="0" smtClean="0"/>
          </a:p>
          <a:p>
            <a:pPr marL="0" indent="0" eaLnBrk="1" hangingPunct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endParaRPr lang="en-US" sz="2000" dirty="0" smtClean="0"/>
          </a:p>
        </p:txBody>
      </p:sp>
      <p:sp>
        <p:nvSpPr>
          <p:cNvPr id="15365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55320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7E16C31C-7848-43A9-BDFF-5E46ED4EAE56}" type="slidenum">
              <a:rPr lang="en-US" sz="800"/>
              <a:pPr algn="r"/>
              <a:t>6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 txBox="1">
            <a:spLocks noGrp="1"/>
          </p:cNvSpPr>
          <p:nvPr/>
        </p:nvSpPr>
        <p:spPr bwMode="auto">
          <a:xfrm>
            <a:off x="8153400" y="6505575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000" b="1">
              <a:latin typeface="Calibri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Literature Review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81200"/>
            <a:ext cx="71628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Learning </a:t>
            </a:r>
            <a:r>
              <a:rPr lang="en-US" sz="2400" dirty="0" smtClean="0"/>
              <a:t>styles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Awareness and benefits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Theories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Felder-Silverman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Index </a:t>
            </a:r>
            <a:r>
              <a:rPr lang="en-US" dirty="0" smtClean="0"/>
              <a:t>of Learning </a:t>
            </a:r>
            <a:r>
              <a:rPr lang="en-US" dirty="0" smtClean="0"/>
              <a:t>Styles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Application of Learning Style Theory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None/>
              <a:defRPr/>
            </a:pPr>
            <a:endParaRPr lang="en-US" dirty="0" smtClean="0"/>
          </a:p>
          <a:p>
            <a:pPr marL="0" indent="0" eaLnBrk="1" hangingPunct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endParaRPr lang="en-US" sz="2000" dirty="0" smtClean="0"/>
          </a:p>
        </p:txBody>
      </p:sp>
      <p:sp>
        <p:nvSpPr>
          <p:cNvPr id="15365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55320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7E16C31C-7848-43A9-BDFF-5E46ED4EAE56}" type="slidenum">
              <a:rPr lang="en-US" sz="800"/>
              <a:pPr algn="r"/>
              <a:t>7</a:t>
            </a:fld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Research Method and Design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>
          <a:xfrm>
            <a:off x="457200" y="685800"/>
            <a:ext cx="4040188" cy="838200"/>
          </a:xfrm>
        </p:spPr>
        <p:txBody>
          <a:bodyPr/>
          <a:lstStyle/>
          <a:p>
            <a:pPr algn="r"/>
            <a:r>
              <a:rPr lang="en-US" sz="1800" b="0" smtClean="0">
                <a:solidFill>
                  <a:srgbClr val="000000"/>
                </a:solidFill>
                <a:ea typeface="ＭＳ Ｐゴシック" pitchFamily="34" charset="-128"/>
              </a:rPr>
              <a:t/>
            </a:r>
            <a:br>
              <a:rPr lang="en-US" sz="1800" b="0" smtClean="0">
                <a:solidFill>
                  <a:srgbClr val="000000"/>
                </a:solidFill>
                <a:ea typeface="ＭＳ Ｐゴシック" pitchFamily="34" charset="-128"/>
              </a:rPr>
            </a:br>
            <a:endParaRPr lang="en-US" smtClean="0">
              <a:ea typeface="ＭＳ Ｐゴシック" pitchFamily="34" charset="-128"/>
            </a:endParaRPr>
          </a:p>
        </p:txBody>
      </p:sp>
      <p:sp>
        <p:nvSpPr>
          <p:cNvPr id="16388" name="Content Placeholder 5"/>
          <p:cNvSpPr>
            <a:spLocks noGrp="1"/>
          </p:cNvSpPr>
          <p:nvPr>
            <p:ph sz="quarter" idx="4"/>
          </p:nvPr>
        </p:nvSpPr>
        <p:spPr>
          <a:xfrm>
            <a:off x="381000" y="838200"/>
            <a:ext cx="8686800" cy="5715000"/>
          </a:xfrm>
        </p:spPr>
        <p:txBody>
          <a:bodyPr/>
          <a:lstStyle/>
          <a:p>
            <a:pPr lvl="1">
              <a:lnSpc>
                <a:spcPct val="90000"/>
              </a:lnSpc>
              <a:buFont typeface="Arial" charset="0"/>
              <a:buChar char="•"/>
            </a:pPr>
            <a:endParaRPr lang="en-US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</a:rPr>
              <a:t>Qualitative, single case study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</a:rPr>
              <a:t>Phenomenological approach</a:t>
            </a:r>
          </a:p>
          <a:p>
            <a:pPr lvl="2">
              <a:lnSpc>
                <a:spcPct val="90000"/>
              </a:lnSpc>
              <a:buFont typeface="Arial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</a:rPr>
              <a:t>Interviews </a:t>
            </a:r>
          </a:p>
          <a:p>
            <a:pPr lvl="2">
              <a:lnSpc>
                <a:spcPct val="90000"/>
              </a:lnSpc>
              <a:buFont typeface="Arial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</a:rPr>
              <a:t>Search for meaning</a:t>
            </a:r>
          </a:p>
          <a:p>
            <a:pPr lvl="2">
              <a:lnSpc>
                <a:spcPct val="90000"/>
              </a:lnSpc>
              <a:buFont typeface="Arial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</a:rPr>
              <a:t>Narrow scope: discover the perspectives of the participants and to examine the meaning of the phenomenon from their perspectives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</a:rPr>
              <a:t>Index of Learning Styles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</a:rPr>
              <a:t>Data</a:t>
            </a:r>
            <a:endParaRPr lang="en-US" sz="2400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lvl="2">
              <a:lnSpc>
                <a:spcPct val="90000"/>
              </a:lnSpc>
              <a:buFont typeface="Arial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</a:rPr>
              <a:t>Diary 1 and Diary 2</a:t>
            </a:r>
          </a:p>
          <a:p>
            <a:pPr lvl="2">
              <a:lnSpc>
                <a:spcPct val="90000"/>
              </a:lnSpc>
              <a:buFont typeface="Arial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</a:rPr>
              <a:t>Interview</a:t>
            </a:r>
            <a:r>
              <a:rPr lang="en-US" sz="2400" dirty="0" smtClean="0">
                <a:ea typeface="ＭＳ Ｐゴシック" pitchFamily="34" charset="-128"/>
              </a:rPr>
              <a:t>	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ea typeface="ＭＳ Ｐゴシック" pitchFamily="34" charset="-128"/>
              </a:rPr>
              <a:t>Participants</a:t>
            </a:r>
          </a:p>
          <a:p>
            <a:pPr lvl="2">
              <a:buFont typeface="Arial" charset="0"/>
              <a:buChar char="•"/>
            </a:pPr>
            <a:r>
              <a:rPr lang="en-US" sz="2400" dirty="0" smtClean="0">
                <a:ea typeface="ＭＳ Ｐゴシック" pitchFamily="34" charset="-128"/>
              </a:rPr>
              <a:t>14 beginning online learners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ea typeface="ＭＳ Ｐゴシック" pitchFamily="34" charset="-128"/>
              </a:rPr>
              <a:t>Data Collection, Processing, and Analysis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914400"/>
            <a:ext cx="2590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1. ILS and results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2286000"/>
            <a:ext cx="8001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00400" y="914400"/>
            <a:ext cx="2576513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2. Diaries and interview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86400" y="4724400"/>
            <a:ext cx="2514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>
                <a:solidFill>
                  <a:schemeClr val="tx1"/>
                </a:solidFill>
              </a:rPr>
              <a:t>Member checking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19800" y="914400"/>
            <a:ext cx="2576513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3. Case study database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" y="2362200"/>
            <a:ext cx="769620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4. Modification of van </a:t>
            </a:r>
            <a:r>
              <a:rPr lang="en-US" dirty="0" err="1">
                <a:latin typeface="+mj-lt"/>
              </a:rPr>
              <a:t>Kaam’s</a:t>
            </a:r>
            <a:r>
              <a:rPr lang="en-US" dirty="0">
                <a:latin typeface="+mj-lt"/>
              </a:rPr>
              <a:t> approach</a:t>
            </a:r>
          </a:p>
          <a:p>
            <a:pPr>
              <a:defRPr/>
            </a:pPr>
            <a:r>
              <a:rPr lang="en-US" dirty="0">
                <a:latin typeface="+mj-lt"/>
              </a:rPr>
              <a:t>	-listings and preliminary groupings of expressions</a:t>
            </a:r>
          </a:p>
          <a:p>
            <a:pPr>
              <a:defRPr/>
            </a:pPr>
            <a:r>
              <a:rPr lang="en-US" dirty="0">
                <a:latin typeface="+mj-lt"/>
              </a:rPr>
              <a:t>	-determine invariant constituents</a:t>
            </a:r>
          </a:p>
          <a:p>
            <a:pPr>
              <a:defRPr/>
            </a:pPr>
            <a:r>
              <a:rPr lang="en-US" dirty="0">
                <a:latin typeface="+mj-lt"/>
              </a:rPr>
              <a:t>	-cluster into themes</a:t>
            </a:r>
          </a:p>
          <a:p>
            <a:pPr>
              <a:defRPr/>
            </a:pPr>
            <a:r>
              <a:rPr lang="en-US" dirty="0">
                <a:latin typeface="+mj-lt"/>
              </a:rPr>
              <a:t>	-validate themes</a:t>
            </a:r>
          </a:p>
          <a:p>
            <a:pPr>
              <a:defRPr/>
            </a:pPr>
            <a:r>
              <a:rPr lang="en-US" dirty="0">
                <a:latin typeface="+mj-lt"/>
              </a:rPr>
              <a:t>	- individual textural descriptions for participants</a:t>
            </a:r>
          </a:p>
          <a:p>
            <a:pPr>
              <a:defRPr/>
            </a:pPr>
            <a:r>
              <a:rPr lang="en-US" dirty="0">
                <a:latin typeface="+mj-lt"/>
              </a:rPr>
              <a:t>	-individual structural description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981200" y="4800600"/>
            <a:ext cx="2514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5. Composite description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rthcentral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Northcentral Master Template</Template>
  <TotalTime>10188</TotalTime>
  <Words>826</Words>
  <Application>Microsoft Office PowerPoint</Application>
  <PresentationFormat>On-screen Show (4:3)</PresentationFormat>
  <Paragraphs>159</Paragraphs>
  <Slides>18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Northcentral Master Template</vt:lpstr>
      <vt:lpstr>Shannon Voyles School of Education Northcentral University Prescott Valley, AZ  </vt:lpstr>
      <vt:lpstr>Overview</vt:lpstr>
      <vt:lpstr>Background</vt:lpstr>
      <vt:lpstr>Research Problem and Purpose</vt:lpstr>
      <vt:lpstr>Research Questions</vt:lpstr>
      <vt:lpstr>Literature Review</vt:lpstr>
      <vt:lpstr>Literature Review</vt:lpstr>
      <vt:lpstr>Research Method and Design</vt:lpstr>
      <vt:lpstr>Data Collection, Processing, and Analysis</vt:lpstr>
      <vt:lpstr>Research Question 1</vt:lpstr>
      <vt:lpstr>Research Question 1 Findings</vt:lpstr>
      <vt:lpstr>Research Question 2</vt:lpstr>
      <vt:lpstr>Research Question 2 Findings</vt:lpstr>
      <vt:lpstr>Limitations</vt:lpstr>
      <vt:lpstr>Research Implications</vt:lpstr>
      <vt:lpstr>Future Research</vt:lpstr>
      <vt:lpstr>Conclusion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Dissertation Process</dc:title>
  <dc:creator>Office of Academic Research</dc:creator>
  <cp:lastModifiedBy>Voyles</cp:lastModifiedBy>
  <cp:revision>744</cp:revision>
  <dcterms:created xsi:type="dcterms:W3CDTF">2010-02-12T16:54:50Z</dcterms:created>
  <dcterms:modified xsi:type="dcterms:W3CDTF">2013-11-12T01:44:31Z</dcterms:modified>
</cp:coreProperties>
</file>